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68" r:id="rId3"/>
    <p:sldId id="269" r:id="rId4"/>
    <p:sldId id="276" r:id="rId5"/>
    <p:sldId id="270" r:id="rId6"/>
    <p:sldId id="258" r:id="rId7"/>
    <p:sldId id="260" r:id="rId8"/>
    <p:sldId id="261" r:id="rId9"/>
    <p:sldId id="263" r:id="rId10"/>
    <p:sldId id="266" r:id="rId11"/>
    <p:sldId id="267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46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5"/>
          <c:dLbls>
            <c:dLbl>
              <c:idx val="0"/>
              <c:layout>
                <c:manualLayout>
                  <c:x val="-5.5642277328777544E-2"/>
                  <c:y val="-0.3720257628532988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C04-45CF-B582-7E065D0581C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USA</c:v>
                </c:pt>
                <c:pt idx="1">
                  <c:v>EUROPE</c:v>
                </c:pt>
                <c:pt idx="2">
                  <c:v>ETC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90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04-45CF-B582-7E065D0581C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5"/>
          <c:dLbls>
            <c:dLbl>
              <c:idx val="0"/>
              <c:layout>
                <c:manualLayout>
                  <c:x val="-5.5642277328777544E-2"/>
                  <c:y val="-0.3720257628532988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C04-45CF-B582-7E065D0581C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USA</c:v>
                </c:pt>
                <c:pt idx="1">
                  <c:v>EUROPE</c:v>
                </c:pt>
                <c:pt idx="2">
                  <c:v>ETC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90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04-45CF-B582-7E065D0581C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BC762-C298-40BF-BE76-D48A454855CC}" type="datetimeFigureOut">
              <a:rPr lang="zh-CN" altLang="en-US" smtClean="0"/>
              <a:pPr/>
              <a:t>2020/2/27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E90C1-C27D-4C4F-B8FA-087699DCD9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575" y="4343400"/>
            <a:ext cx="5486850" cy="4114800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575" y="4343400"/>
            <a:ext cx="5486850" cy="4114800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E1267D-4A10-42ED-B0C2-A56388BE8D34}" type="datetime1">
              <a:rPr lang="en-US" altLang="ko-KR"/>
              <a:pPr/>
              <a:t>2/27/2020</a:t>
            </a:fld>
            <a:endParaRPr lang="en-US" altLang="ko-KR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CE5746-AE54-488A-A965-67831386F41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7C894E7-EE0E-4E5C-B243-741DDE361830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FEB9023-253E-4AAC-A5F0-43E5AFA0B2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kevin@great-win.ne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979-080s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0357" y="-76200"/>
            <a:ext cx="8455043" cy="1261465"/>
          </a:xfrm>
          <a:prstGeom prst="rect">
            <a:avLst/>
          </a:prstGeom>
        </p:spPr>
        <p:txBody>
          <a:bodyPr lIns="45720" rIns="228600" anchor="b"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0" algn="r" rtl="0" eaLnBrk="1" latinLnBrk="1" hangingPunct="1">
              <a:spcBef>
                <a:spcPct val="0"/>
              </a:spcBef>
              <a:buNone/>
              <a:defRPr kumimoji="0" sz="48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SHANGHAI GREAT WIN </a:t>
            </a:r>
            <a:endParaRPr lang="en-US" altLang="ja-JP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ea typeface="SimSun" pitchFamily="2" charset="-122"/>
              <a:cs typeface="Mongolian Baiti" panose="03000500000000000000" pitchFamily="66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altLang="ja-JP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HOME COLLECTION</a:t>
            </a:r>
            <a:endParaRPr lang="ja-JP" altLang="en-US" sz="2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SimSun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9155_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219200"/>
            <a:ext cx="4114800" cy="4114800"/>
          </a:xfrm>
          <a:prstGeom prst="rect">
            <a:avLst/>
          </a:prstGeom>
        </p:spPr>
      </p:pic>
      <p:pic>
        <p:nvPicPr>
          <p:cNvPr id="4" name="Picture 3" descr="159156_SAB_al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295400"/>
            <a:ext cx="4114800" cy="4114800"/>
          </a:xfrm>
          <a:prstGeom prst="rect">
            <a:avLst/>
          </a:prstGeom>
        </p:spPr>
      </p:pic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728285" y="5486400"/>
            <a:ext cx="32351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Sherpa Bonded Set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4866499" y="5486400"/>
            <a:ext cx="36455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Sherpa Bonded Pillow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lex Pan\Desktop\2017-12-25_1000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295400"/>
            <a:ext cx="4038601" cy="4019641"/>
          </a:xfrm>
          <a:prstGeom prst="rect">
            <a:avLst/>
          </a:prstGeom>
          <a:noFill/>
        </p:spPr>
      </p:pic>
      <p:pic>
        <p:nvPicPr>
          <p:cNvPr id="2052" name="Picture 4" descr="C:\Users\Alex Pan\Desktop\2017-12-25_1003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95399"/>
            <a:ext cx="3581400" cy="4015935"/>
          </a:xfrm>
          <a:prstGeom prst="rect">
            <a:avLst/>
          </a:prstGeom>
          <a:noFill/>
        </p:spPr>
      </p:pic>
      <p:sp>
        <p:nvSpPr>
          <p:cNvPr id="4" name="직사각형 12"/>
          <p:cNvSpPr>
            <a:spLocks noChangeArrowheads="1"/>
          </p:cNvSpPr>
          <p:nvPr/>
        </p:nvSpPr>
        <p:spPr bwMode="auto">
          <a:xfrm>
            <a:off x="413576" y="5410200"/>
            <a:ext cx="32549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Fur Wrap &amp; Throw</a:t>
            </a:r>
          </a:p>
        </p:txBody>
      </p:sp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4824078" y="5410200"/>
            <a:ext cx="38827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Fur Decorative Ottoman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ex Pan\Desktop\2017-12-25_1006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295400"/>
            <a:ext cx="3925193" cy="3962400"/>
          </a:xfrm>
          <a:prstGeom prst="rect">
            <a:avLst/>
          </a:prstGeom>
          <a:noFill/>
        </p:spPr>
      </p:pic>
      <p:pic>
        <p:nvPicPr>
          <p:cNvPr id="3075" name="Picture 3" descr="C:\Users\Alex Pan\Desktop\2017-12-25_1007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95400"/>
            <a:ext cx="3962400" cy="3962400"/>
          </a:xfrm>
          <a:prstGeom prst="rect">
            <a:avLst/>
          </a:prstGeom>
        </p:spPr>
      </p:pic>
      <p:sp>
        <p:nvSpPr>
          <p:cNvPr id="4" name="직사각형 12"/>
          <p:cNvSpPr>
            <a:spLocks noChangeArrowheads="1"/>
          </p:cNvSpPr>
          <p:nvPr/>
        </p:nvSpPr>
        <p:spPr bwMode="auto">
          <a:xfrm>
            <a:off x="835626" y="5410200"/>
            <a:ext cx="28680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Pony Jacquard Pillow</a:t>
            </a:r>
          </a:p>
        </p:txBody>
      </p:sp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5249198" y="5410200"/>
            <a:ext cx="28801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Pony Jacquard Throw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ex Pan\Desktop\2017-12-25_1005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3657601" cy="3709605"/>
          </a:xfrm>
          <a:prstGeom prst="rect">
            <a:avLst/>
          </a:prstGeom>
          <a:noFill/>
        </p:spPr>
      </p:pic>
      <p:pic>
        <p:nvPicPr>
          <p:cNvPr id="4099" name="Picture 3" descr="C:\Users\Alex Pan\Desktop\2017-12-25_1004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524000"/>
            <a:ext cx="3674772" cy="3657600"/>
          </a:xfrm>
          <a:prstGeom prst="rect">
            <a:avLst/>
          </a:prstGeom>
          <a:noFill/>
        </p:spPr>
      </p:pic>
      <p:sp>
        <p:nvSpPr>
          <p:cNvPr id="4" name="직사각형 12"/>
          <p:cNvSpPr>
            <a:spLocks noChangeArrowheads="1"/>
          </p:cNvSpPr>
          <p:nvPr/>
        </p:nvSpPr>
        <p:spPr bwMode="auto">
          <a:xfrm>
            <a:off x="681001" y="5334000"/>
            <a:ext cx="31773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Beige Lynx Print Throw</a:t>
            </a:r>
          </a:p>
        </p:txBody>
      </p:sp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4801826" y="5334000"/>
            <a:ext cx="31652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Beige Lynx Print Pillow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ex Pan\Desktop\2017-12-25_1004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295400"/>
            <a:ext cx="3811160" cy="3937000"/>
          </a:xfrm>
          <a:prstGeom prst="rect">
            <a:avLst/>
          </a:prstGeom>
          <a:noFill/>
        </p:spPr>
      </p:pic>
      <p:pic>
        <p:nvPicPr>
          <p:cNvPr id="5123" name="Picture 3" descr="C:\Users\Alex Pan\Desktop\2017-12-25_1003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19200"/>
            <a:ext cx="3726526" cy="4038600"/>
          </a:xfrm>
          <a:prstGeom prst="rect">
            <a:avLst/>
          </a:prstGeom>
          <a:noFill/>
        </p:spPr>
      </p:pic>
      <p:sp>
        <p:nvSpPr>
          <p:cNvPr id="4" name="직사각형 12"/>
          <p:cNvSpPr>
            <a:spLocks noChangeArrowheads="1"/>
          </p:cNvSpPr>
          <p:nvPr/>
        </p:nvSpPr>
        <p:spPr bwMode="auto">
          <a:xfrm>
            <a:off x="4800600" y="5410200"/>
            <a:ext cx="3190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Bunny Teddy Bear</a:t>
            </a:r>
          </a:p>
        </p:txBody>
      </p:sp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615804" y="5410200"/>
            <a:ext cx="30029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Pony Teddy Bear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535354" y="5029200"/>
            <a:ext cx="34686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Brushed Fur Throw &amp; Toy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5376668" y="5029200"/>
            <a:ext cx="26372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Fur Sleep Bag</a:t>
            </a:r>
          </a:p>
        </p:txBody>
      </p:sp>
      <p:pic>
        <p:nvPicPr>
          <p:cNvPr id="2050" name="Picture 2" descr="C:\Users\Alex Pan\Desktop\8246748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38300"/>
            <a:ext cx="4114800" cy="3086100"/>
          </a:xfrm>
          <a:prstGeom prst="rect">
            <a:avLst/>
          </a:prstGeom>
          <a:noFill/>
        </p:spPr>
      </p:pic>
      <p:pic>
        <p:nvPicPr>
          <p:cNvPr id="2051" name="Picture 3" descr="C:\Users\Alex Pan\Desktop\181925898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752600"/>
            <a:ext cx="4038600" cy="30289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1099377" y="4876800"/>
            <a:ext cx="24929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Fur Handbag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5257800" y="4800600"/>
            <a:ext cx="24849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Fur Dog Bed</a:t>
            </a:r>
          </a:p>
        </p:txBody>
      </p:sp>
      <p:pic>
        <p:nvPicPr>
          <p:cNvPr id="1026" name="Picture 2" descr="C:\Users\Alex Pan\Desktop\19743775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600200"/>
            <a:ext cx="3657600" cy="3048000"/>
          </a:xfrm>
          <a:prstGeom prst="rect">
            <a:avLst/>
          </a:prstGeom>
          <a:noFill/>
        </p:spPr>
      </p:pic>
      <p:pic>
        <p:nvPicPr>
          <p:cNvPr id="1027" name="Picture 3" descr="C:\Users\Alex Pan\Desktop\16046641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76400"/>
            <a:ext cx="4114800" cy="312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801220" y="4876800"/>
            <a:ext cx="30893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Leopard Handbag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4785112" y="4800600"/>
            <a:ext cx="34303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Travel Set (Bag &amp; Throw)</a:t>
            </a:r>
          </a:p>
        </p:txBody>
      </p:sp>
      <p:pic>
        <p:nvPicPr>
          <p:cNvPr id="2" name="Picture 2" descr="C:\Users\Alex Pan\Desktop\微信图片_201712290917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600200"/>
            <a:ext cx="4165600" cy="3124200"/>
          </a:xfrm>
          <a:prstGeom prst="rect">
            <a:avLst/>
          </a:prstGeom>
          <a:noFill/>
        </p:spPr>
      </p:pic>
      <p:pic>
        <p:nvPicPr>
          <p:cNvPr id="3" name="Picture 3" descr="C:\Users\Alex Pan\Desktop\微信图片_2017122909182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00200"/>
            <a:ext cx="4190999" cy="31432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1330210" y="4876800"/>
            <a:ext cx="2031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Fur Scarf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4598489" y="4800600"/>
            <a:ext cx="38036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Leather Glove With Fur Trim</a:t>
            </a:r>
          </a:p>
        </p:txBody>
      </p:sp>
      <p:pic>
        <p:nvPicPr>
          <p:cNvPr id="2050" name="Picture 2" descr="C:\Users\Alex Pan\Desktop\微信图片_201712290918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600200"/>
            <a:ext cx="4063999" cy="3048000"/>
          </a:xfrm>
          <a:prstGeom prst="rect">
            <a:avLst/>
          </a:prstGeom>
          <a:noFill/>
        </p:spPr>
      </p:pic>
      <p:pic>
        <p:nvPicPr>
          <p:cNvPr id="2051" name="Picture 3" descr="C:\Users\Alex Pan\Desktop\微信图片_201712290917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00200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702636" y="4876800"/>
            <a:ext cx="3286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Small Faux Fur Handbag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5171850" y="4800600"/>
            <a:ext cx="26568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Velour Slipper</a:t>
            </a:r>
          </a:p>
        </p:txBody>
      </p:sp>
      <p:pic>
        <p:nvPicPr>
          <p:cNvPr id="3074" name="Picture 2" descr="C:\Users\Alex Pan\Desktop\微信图片_201712290917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143000"/>
            <a:ext cx="2667000" cy="3556000"/>
          </a:xfrm>
          <a:prstGeom prst="rect">
            <a:avLst/>
          </a:prstGeom>
          <a:noFill/>
        </p:spPr>
      </p:pic>
      <p:pic>
        <p:nvPicPr>
          <p:cNvPr id="3075" name="Picture 3" descr="C:\Users\Alex Pan\Desktop\微信图片_201712290917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143000"/>
            <a:ext cx="2590800" cy="345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827583" y="2083589"/>
            <a:ext cx="7489217" cy="431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1001">
            <a:schemeClr val="lt1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b"/>
          <a:lstStyle/>
          <a:p>
            <a:pPr algn="l">
              <a:defRPr/>
            </a:pPr>
            <a:r>
              <a:rPr lang="en-US" altLang="ko-KR" sz="1600" dirty="0">
                <a:solidFill>
                  <a:schemeClr val="bg1"/>
                </a:solidFill>
                <a:latin typeface="Franklin Gothic Demi" pitchFamily="34" charset="0"/>
              </a:rPr>
              <a:t>2003</a:t>
            </a: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357188" y="566738"/>
            <a:ext cx="645953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l">
              <a:spcBef>
                <a:spcPct val="0"/>
              </a:spcBef>
              <a:buClrTx/>
              <a:buSzTx/>
            </a:pPr>
            <a:endParaRPr lang="en-US" altLang="ko-KR" sz="3200">
              <a:latin typeface="Arial Black" pitchFamily="34" charset="0"/>
              <a:cs typeface="Courier New" pitchFamily="49" charset="0"/>
            </a:endParaRP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827969" y="5602888"/>
            <a:ext cx="7489217" cy="6897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1001">
            <a:schemeClr val="lt1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b"/>
          <a:lstStyle/>
          <a:p>
            <a:pPr algn="l">
              <a:defRPr/>
            </a:pPr>
            <a:r>
              <a:rPr lang="en-US" altLang="ko-KR" sz="1600" dirty="0">
                <a:solidFill>
                  <a:schemeClr val="bg1"/>
                </a:solidFill>
                <a:latin typeface="Franklin Gothic Demi" pitchFamily="34" charset="0"/>
              </a:rPr>
              <a:t>ROOM 15A, NO.539 XINHUA ROAD, SHANGHAI, CHINA</a:t>
            </a:r>
          </a:p>
        </p:txBody>
      </p:sp>
      <p:sp>
        <p:nvSpPr>
          <p:cNvPr id="450566" name="Rectangle 6"/>
          <p:cNvSpPr>
            <a:spLocks noChangeArrowheads="1"/>
          </p:cNvSpPr>
          <p:nvPr/>
        </p:nvSpPr>
        <p:spPr bwMode="auto">
          <a:xfrm>
            <a:off x="800288" y="1799449"/>
            <a:ext cx="2115528" cy="39553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buClrTx/>
              <a:buSzTx/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Franklin Gothic Demi" pitchFamily="34" charset="0"/>
              </a:rPr>
              <a:t> Established</a:t>
            </a: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827583" y="4748672"/>
            <a:ext cx="7489217" cy="4085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1001">
            <a:schemeClr val="lt1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b"/>
          <a:lstStyle/>
          <a:p>
            <a:pPr algn="l">
              <a:defRPr/>
            </a:pPr>
            <a:r>
              <a:rPr lang="en-US" altLang="ko-KR" sz="1600" dirty="0">
                <a:solidFill>
                  <a:schemeClr val="bg1"/>
                </a:solidFill>
                <a:latin typeface="Franklin Gothic Demi" pitchFamily="34" charset="0"/>
              </a:rPr>
              <a:t>2 factories for home textile, 1 factory for toy/accessory, 1 factory for garment</a:t>
            </a:r>
          </a:p>
        </p:txBody>
      </p:sp>
      <p:sp>
        <p:nvSpPr>
          <p:cNvPr id="8202" name="Rectangle 9"/>
          <p:cNvSpPr>
            <a:spLocks noChangeArrowheads="1"/>
          </p:cNvSpPr>
          <p:nvPr/>
        </p:nvSpPr>
        <p:spPr bwMode="auto">
          <a:xfrm>
            <a:off x="827583" y="3816337"/>
            <a:ext cx="7489217" cy="4712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1001">
            <a:schemeClr val="lt1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b"/>
          <a:lstStyle/>
          <a:p>
            <a:pPr algn="l">
              <a:defRPr/>
            </a:pPr>
            <a:r>
              <a:rPr lang="en-US" altLang="ko-KR" sz="1600" dirty="0">
                <a:solidFill>
                  <a:schemeClr val="bg1"/>
                </a:solidFill>
                <a:latin typeface="Franklin Gothic Demi" pitchFamily="34" charset="0"/>
              </a:rPr>
              <a:t>Throw: 200K </a:t>
            </a:r>
            <a:r>
              <a:rPr lang="en-US" altLang="ko-KR" sz="1600" dirty="0" err="1">
                <a:solidFill>
                  <a:schemeClr val="bg1"/>
                </a:solidFill>
                <a:latin typeface="Franklin Gothic Demi" pitchFamily="34" charset="0"/>
              </a:rPr>
              <a:t>pcs</a:t>
            </a:r>
            <a:r>
              <a:rPr lang="en-US" altLang="ko-KR" sz="1600" dirty="0">
                <a:solidFill>
                  <a:schemeClr val="bg1"/>
                </a:solidFill>
                <a:latin typeface="Franklin Gothic Demi" pitchFamily="34" charset="0"/>
              </a:rPr>
              <a:t>/month, Pillow: 50K </a:t>
            </a:r>
            <a:r>
              <a:rPr lang="en-US" altLang="ko-KR" sz="1600" dirty="0" err="1">
                <a:solidFill>
                  <a:schemeClr val="bg1"/>
                </a:solidFill>
                <a:latin typeface="Franklin Gothic Demi" pitchFamily="34" charset="0"/>
              </a:rPr>
              <a:t>pcs</a:t>
            </a:r>
            <a:r>
              <a:rPr lang="en-US" altLang="ko-KR" sz="1600" dirty="0">
                <a:solidFill>
                  <a:schemeClr val="bg1"/>
                </a:solidFill>
                <a:latin typeface="Franklin Gothic Demi" pitchFamily="34" charset="0"/>
              </a:rPr>
              <a:t>/month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827584" y="2911296"/>
            <a:ext cx="7488832" cy="4712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1001">
            <a:schemeClr val="lt1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b"/>
          <a:lstStyle/>
          <a:p>
            <a:pPr algn="l">
              <a:defRPr/>
            </a:pPr>
            <a:r>
              <a:rPr lang="en-US" altLang="ko-KR" sz="1600" dirty="0">
                <a:solidFill>
                  <a:schemeClr val="bg1"/>
                </a:solidFill>
                <a:latin typeface="Franklin Gothic Demi" pitchFamily="34" charset="0"/>
              </a:rPr>
              <a:t>10 millions/year</a:t>
            </a:r>
          </a:p>
        </p:txBody>
      </p:sp>
      <p:sp>
        <p:nvSpPr>
          <p:cNvPr id="6177" name="직사각형 14"/>
          <p:cNvSpPr>
            <a:spLocks noChangeArrowheads="1"/>
          </p:cNvSpPr>
          <p:nvPr/>
        </p:nvSpPr>
        <p:spPr bwMode="auto">
          <a:xfrm>
            <a:off x="357188" y="642938"/>
            <a:ext cx="8391525" cy="85725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ko-KR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SHANGHAI GREAT WIN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13936" y="2640680"/>
            <a:ext cx="2115528" cy="39553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Franklin Gothic Demi" pitchFamily="34" charset="0"/>
              </a:rPr>
              <a:t>Annual Turnover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813936" y="3510888"/>
            <a:ext cx="2115528" cy="39553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Franklin Gothic Demi" pitchFamily="34" charset="0"/>
              </a:rPr>
              <a:t>Capacity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13936" y="4425145"/>
            <a:ext cx="2115528" cy="39553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Franklin Gothic Demi" pitchFamily="34" charset="0"/>
              </a:rPr>
              <a:t>Facility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800288" y="5296777"/>
            <a:ext cx="2115528" cy="39553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Franklin Gothic Demi" pitchFamily="34" charset="0"/>
              </a:rPr>
              <a:t>Address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890188" y="4876800"/>
            <a:ext cx="2911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Fur Head Pillow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5501456" y="4800600"/>
            <a:ext cx="19976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Fur Sock</a:t>
            </a:r>
          </a:p>
        </p:txBody>
      </p:sp>
      <p:pic>
        <p:nvPicPr>
          <p:cNvPr id="4098" name="Picture 2" descr="C:\Users\Alex Pan\Desktop\微信图片_2017122909175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676400"/>
            <a:ext cx="3962400" cy="2971800"/>
          </a:xfrm>
          <a:prstGeom prst="rect">
            <a:avLst/>
          </a:prstGeom>
          <a:noFill/>
        </p:spPr>
      </p:pic>
      <p:pic>
        <p:nvPicPr>
          <p:cNvPr id="4099" name="Picture 3" descr="C:\Users\Alex Pan\Desktop\微信图片_201712290918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62399" cy="297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1143000" y="4724400"/>
            <a:ext cx="26679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Holiday Teddy Bear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5059734" y="4800600"/>
            <a:ext cx="28811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Big Santa Teddy Bear</a:t>
            </a:r>
          </a:p>
        </p:txBody>
      </p:sp>
      <p:pic>
        <p:nvPicPr>
          <p:cNvPr id="5122" name="Picture 2" descr="C:\Users\Alex Pan\Desktop\微信图片_201712290918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914400"/>
            <a:ext cx="2819400" cy="3759200"/>
          </a:xfrm>
          <a:prstGeom prst="rect">
            <a:avLst/>
          </a:prstGeom>
          <a:noFill/>
        </p:spPr>
      </p:pic>
      <p:pic>
        <p:nvPicPr>
          <p:cNvPr id="5123" name="Picture 3" descr="C:\Users\Alex Pan\Desktop\微信图片_201712290918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1" y="1447800"/>
            <a:ext cx="3581400" cy="30182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2209800" y="2133600"/>
            <a:ext cx="4572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9600" dirty="0">
                <a:latin typeface="Times New Roman" pitchFamily="18" charset="0"/>
                <a:cs typeface="Times New Roman" pitchFamily="18" charset="0"/>
              </a:rPr>
              <a:t>The End 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3048000" y="3886200"/>
            <a:ext cx="29713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Thanks For Your Time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0F9BF0C2-103D-45B1-B7DF-C5890897D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876800"/>
            <a:ext cx="42672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Contact person: Kevin</a:t>
            </a:r>
            <a:endParaRPr lang="zh-CN" altLang="zh-CN" dirty="0"/>
          </a:p>
          <a:p>
            <a:r>
              <a:rPr lang="en-US" altLang="zh-CN" dirty="0"/>
              <a:t>Shanghai Great Win Textile Co. Ltd.</a:t>
            </a:r>
            <a:endParaRPr lang="zh-CN" altLang="zh-CN" dirty="0"/>
          </a:p>
          <a:p>
            <a:r>
              <a:rPr lang="en-US" altLang="zh-CN" dirty="0"/>
              <a:t>Mobile: 1380-178-9133</a:t>
            </a:r>
            <a:endParaRPr lang="zh-CN" altLang="zh-CN" dirty="0"/>
          </a:p>
          <a:p>
            <a:r>
              <a:rPr lang="en-US" altLang="zh-CN" dirty="0"/>
              <a:t>Email: </a:t>
            </a:r>
            <a:r>
              <a:rPr lang="en-US" altLang="zh-CN" u="sng" dirty="0">
                <a:hlinkClick r:id="rId2"/>
              </a:rPr>
              <a:t>kevin@great-win.net</a:t>
            </a:r>
            <a:r>
              <a:rPr lang="en-US" altLang="zh-CN" dirty="0"/>
              <a:t> </a:t>
            </a:r>
            <a:endParaRPr lang="zh-CN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80" name="Text Box 4"/>
          <p:cNvSpPr txBox="1">
            <a:spLocks noChangeArrowheads="1"/>
          </p:cNvSpPr>
          <p:nvPr/>
        </p:nvSpPr>
        <p:spPr bwMode="auto">
          <a:xfrm>
            <a:off x="304800" y="4941888"/>
            <a:ext cx="8515672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Comic Sans MS" pitchFamily="66" charset="0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Traditional Arabic" pitchFamily="18" charset="-78"/>
                <a:cs typeface="Traditional Arabic" pitchFamily="18" charset="-78"/>
              </a:rPr>
              <a:t>U.S.A : </a:t>
            </a:r>
          </a:p>
          <a:p>
            <a:pPr algn="l">
              <a:spcBef>
                <a:spcPct val="0"/>
              </a:spcBef>
              <a:buClrTx/>
              <a:buSzTx/>
              <a:defRPr/>
            </a:pPr>
            <a:r>
              <a:rPr lang="en-US" altLang="ko-KR" sz="2000" dirty="0">
                <a:solidFill>
                  <a:srgbClr val="000000"/>
                </a:solidFill>
                <a:latin typeface="Traditional Arabic" pitchFamily="18" charset="-78"/>
                <a:cs typeface="Traditional Arabic" pitchFamily="18" charset="-78"/>
              </a:rPr>
              <a:t>   QVC INC, HOME SHOPPING NETWORK, EVINE LIVE, CINMAR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Traditional Arabic" pitchFamily="18" charset="-78"/>
                <a:cs typeface="Traditional Arabic" pitchFamily="18" charset="-78"/>
              </a:rPr>
              <a:t>  Europe : QVC UK, etc.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Traditional Arabic" pitchFamily="18" charset="-78"/>
                <a:cs typeface="Traditional Arabic" pitchFamily="18" charset="-78"/>
              </a:rPr>
              <a:t>  Others(Canada) : The Shopping Channel, etc.</a:t>
            </a:r>
          </a:p>
        </p:txBody>
      </p:sp>
      <p:graphicFrame>
        <p:nvGraphicFramePr>
          <p:cNvPr id="10" name="차트 개체 틀 9"/>
          <p:cNvGraphicFramePr>
            <a:graphicFrameLocks noGrp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2791228573"/>
              </p:ext>
            </p:extLst>
          </p:nvPr>
        </p:nvGraphicFramePr>
        <p:xfrm>
          <a:off x="457200" y="1600201"/>
          <a:ext cx="8363272" cy="341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직사각형 14"/>
          <p:cNvSpPr>
            <a:spLocks noChangeArrowheads="1"/>
          </p:cNvSpPr>
          <p:nvPr/>
        </p:nvSpPr>
        <p:spPr bwMode="auto">
          <a:xfrm>
            <a:off x="357188" y="642938"/>
            <a:ext cx="8391525" cy="85725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Market &amp; Buyer Detail</a:t>
            </a:r>
          </a:p>
        </p:txBody>
      </p:sp>
      <p:graphicFrame>
        <p:nvGraphicFramePr>
          <p:cNvPr id="5" name="차트 개체 틀 9">
            <a:extLst>
              <a:ext uri="{FF2B5EF4-FFF2-40B4-BE49-F238E27FC236}">
                <a16:creationId xmlns:a16="http://schemas.microsoft.com/office/drawing/2014/main" id="{34206C60-1DDE-4246-BEA0-043F991E84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228573"/>
              </p:ext>
            </p:extLst>
          </p:nvPr>
        </p:nvGraphicFramePr>
        <p:xfrm>
          <a:off x="609600" y="1752601"/>
          <a:ext cx="8363272" cy="341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 Box 9"/>
          <p:cNvSpPr txBox="1">
            <a:spLocks noChangeArrowheads="1"/>
          </p:cNvSpPr>
          <p:nvPr/>
        </p:nvSpPr>
        <p:spPr bwMode="auto">
          <a:xfrm>
            <a:off x="4787900" y="1989138"/>
            <a:ext cx="3816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ko-KR" altLang="ko-KR" sz="1800"/>
          </a:p>
        </p:txBody>
      </p:sp>
      <p:pic>
        <p:nvPicPr>
          <p:cNvPr id="9225" name="Picture 12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625475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625475"/>
            <a:ext cx="9525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4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625475"/>
            <a:ext cx="9525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5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1438" y="823913"/>
            <a:ext cx="9525" cy="2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16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3150" y="671513"/>
            <a:ext cx="95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17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1438" y="2411413"/>
            <a:ext cx="9525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18" descr="spacer_ccccc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1438" y="27765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2" name="Picture 19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1438" y="3143250"/>
            <a:ext cx="95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3" name="Picture 20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6275" y="3508375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4" name="Picture 21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1438" y="3875088"/>
            <a:ext cx="95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5" name="Picture 22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1588" y="5210175"/>
            <a:ext cx="76200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6" name="Picture 23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9388" y="5434013"/>
            <a:ext cx="476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1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00034" y="285728"/>
            <a:ext cx="8229600" cy="70643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Gulim" pitchFamily="34" charset="-127"/>
                <a:cs typeface="+mn-cs"/>
              </a:rPr>
              <a:t>Factory Audit Certificate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1752600"/>
            <a:ext cx="335989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511300"/>
          </a:xfrm>
        </p:spPr>
        <p:txBody>
          <a:bodyPr/>
          <a:lstStyle/>
          <a:p>
            <a:r>
              <a:rPr lang="en-US" altLang="ko-KR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SHANGHAI GREAT WIN</a:t>
            </a:r>
          </a:p>
        </p:txBody>
      </p:sp>
      <p:sp>
        <p:nvSpPr>
          <p:cNvPr id="9219" name="Line 4"/>
          <p:cNvSpPr>
            <a:spLocks noChangeShapeType="1"/>
          </p:cNvSpPr>
          <p:nvPr/>
        </p:nvSpPr>
        <p:spPr bwMode="auto">
          <a:xfrm>
            <a:off x="539750" y="1916113"/>
            <a:ext cx="81359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220" name="Line 5"/>
          <p:cNvSpPr>
            <a:spLocks noChangeShapeType="1"/>
          </p:cNvSpPr>
          <p:nvPr/>
        </p:nvSpPr>
        <p:spPr bwMode="auto">
          <a:xfrm>
            <a:off x="539750" y="6165850"/>
            <a:ext cx="81359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221" name="Line 6"/>
          <p:cNvSpPr>
            <a:spLocks noChangeShapeType="1"/>
          </p:cNvSpPr>
          <p:nvPr/>
        </p:nvSpPr>
        <p:spPr bwMode="auto">
          <a:xfrm>
            <a:off x="539750" y="1916113"/>
            <a:ext cx="0" cy="42497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222" name="Line 7"/>
          <p:cNvSpPr>
            <a:spLocks noChangeShapeType="1"/>
          </p:cNvSpPr>
          <p:nvPr/>
        </p:nvSpPr>
        <p:spPr bwMode="auto">
          <a:xfrm>
            <a:off x="4679950" y="1916113"/>
            <a:ext cx="0" cy="4249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223" name="Line 8"/>
          <p:cNvSpPr>
            <a:spLocks noChangeShapeType="1"/>
          </p:cNvSpPr>
          <p:nvPr/>
        </p:nvSpPr>
        <p:spPr bwMode="auto">
          <a:xfrm>
            <a:off x="8675688" y="1916113"/>
            <a:ext cx="0" cy="42497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224" name="Text Box 9"/>
          <p:cNvSpPr txBox="1">
            <a:spLocks noChangeArrowheads="1"/>
          </p:cNvSpPr>
          <p:nvPr/>
        </p:nvSpPr>
        <p:spPr bwMode="auto">
          <a:xfrm>
            <a:off x="4787900" y="1989138"/>
            <a:ext cx="3816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ko-KR" altLang="ko-KR" sz="1800"/>
          </a:p>
        </p:txBody>
      </p:sp>
      <p:pic>
        <p:nvPicPr>
          <p:cNvPr id="9225" name="Picture 12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625475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625475"/>
            <a:ext cx="9525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4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625475"/>
            <a:ext cx="9525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5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1438" y="823913"/>
            <a:ext cx="9525" cy="2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16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3150" y="671513"/>
            <a:ext cx="95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17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1438" y="2411413"/>
            <a:ext cx="9525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18" descr="spacer_ccccc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1438" y="27765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2" name="Picture 19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1438" y="3143250"/>
            <a:ext cx="95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3" name="Picture 20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6275" y="3508375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4" name="Picture 21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1438" y="3875088"/>
            <a:ext cx="95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5" name="Picture 22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1588" y="5210175"/>
            <a:ext cx="76200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6" name="Picture 23" descr="spac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9388" y="5434013"/>
            <a:ext cx="476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4CCC40F-9968-4A4A-975A-9E37F38C2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4" y="1958817"/>
            <a:ext cx="4026588" cy="201329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3122F62-F442-46C9-89A8-E62CA5179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29" y="1987175"/>
            <a:ext cx="3947170" cy="19735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66FEDDA-64F4-40DF-9ACA-073F1762B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67" y="4079202"/>
            <a:ext cx="4033595" cy="20167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F6F0454-6338-4409-B0BF-C3975F301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238" y="4070837"/>
            <a:ext cx="3929674" cy="2005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1387_LYX_alt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1524000"/>
            <a:ext cx="4114800" cy="4114800"/>
          </a:xfrm>
          <a:prstGeom prst="rect">
            <a:avLst/>
          </a:prstGeom>
        </p:spPr>
      </p:pic>
      <p:pic>
        <p:nvPicPr>
          <p:cNvPr id="7" name="Picture 6" descr="151387_PAN_al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524000"/>
            <a:ext cx="4114800" cy="4114800"/>
          </a:xfrm>
          <a:prstGeom prst="rect">
            <a:avLst/>
          </a:prstGeom>
        </p:spPr>
      </p:pic>
      <p:sp>
        <p:nvSpPr>
          <p:cNvPr id="4" name="직사각형 12"/>
          <p:cNvSpPr>
            <a:spLocks noChangeArrowheads="1"/>
          </p:cNvSpPr>
          <p:nvPr/>
        </p:nvSpPr>
        <p:spPr bwMode="auto">
          <a:xfrm>
            <a:off x="702638" y="5638800"/>
            <a:ext cx="33065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Black Fox – Solid Throw</a:t>
            </a:r>
          </a:p>
        </p:txBody>
      </p:sp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5456078" y="5638800"/>
            <a:ext cx="24864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Lynx-Print Throw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-161103_GRA_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524000"/>
            <a:ext cx="4114800" cy="4114800"/>
          </a:xfrm>
          <a:prstGeom prst="rect">
            <a:avLst/>
          </a:prstGeom>
        </p:spPr>
      </p:pic>
      <p:pic>
        <p:nvPicPr>
          <p:cNvPr id="3" name="Picture 2" descr="b-151387_COY_mai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447800"/>
            <a:ext cx="4114800" cy="4114800"/>
          </a:xfrm>
          <a:prstGeom prst="rect">
            <a:avLst/>
          </a:prstGeom>
        </p:spPr>
      </p:pic>
      <p:sp>
        <p:nvSpPr>
          <p:cNvPr id="4" name="직사각형 12"/>
          <p:cNvSpPr>
            <a:spLocks noChangeArrowheads="1"/>
          </p:cNvSpPr>
          <p:nvPr/>
        </p:nvSpPr>
        <p:spPr bwMode="auto">
          <a:xfrm>
            <a:off x="609600" y="5715000"/>
            <a:ext cx="36576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Faux Sherpa Bonded Throw</a:t>
            </a:r>
          </a:p>
        </p:txBody>
      </p:sp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5237040" y="5715000"/>
            <a:ext cx="30769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Brown Tip Print Throw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1387_SHD_alt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524000"/>
            <a:ext cx="4114800" cy="4114800"/>
          </a:xfrm>
          <a:prstGeom prst="rect">
            <a:avLst/>
          </a:prstGeom>
        </p:spPr>
      </p:pic>
      <p:pic>
        <p:nvPicPr>
          <p:cNvPr id="4" name="Picture 3" descr="151387_SHD_mai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1524000"/>
            <a:ext cx="4114800" cy="4114800"/>
          </a:xfrm>
          <a:prstGeom prst="rect">
            <a:avLst/>
          </a:prstGeom>
        </p:spPr>
      </p:pic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619640" y="5715000"/>
            <a:ext cx="33201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Chevron-Jacquard Pillow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4870773" y="5715000"/>
            <a:ext cx="33321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Chevron-Jacquard Throw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9186_LYX_alt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4114800" cy="4114800"/>
          </a:xfrm>
          <a:prstGeom prst="rect">
            <a:avLst/>
          </a:prstGeom>
        </p:spPr>
      </p:pic>
      <p:pic>
        <p:nvPicPr>
          <p:cNvPr id="4" name="Picture 3" descr="159186_COY_al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1371600"/>
            <a:ext cx="4114800" cy="4114800"/>
          </a:xfrm>
          <a:prstGeom prst="rect">
            <a:avLst/>
          </a:prstGeom>
        </p:spPr>
      </p:pic>
      <p:sp>
        <p:nvSpPr>
          <p:cNvPr id="5" name="직사각형 12"/>
          <p:cNvSpPr>
            <a:spLocks noChangeArrowheads="1"/>
          </p:cNvSpPr>
          <p:nvPr/>
        </p:nvSpPr>
        <p:spPr bwMode="auto">
          <a:xfrm>
            <a:off x="1375001" y="5562600"/>
            <a:ext cx="2551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Lynx - Print Pillow</a:t>
            </a:r>
          </a:p>
        </p:txBody>
      </p:sp>
      <p:sp>
        <p:nvSpPr>
          <p:cNvPr id="6" name="직사각형 12"/>
          <p:cNvSpPr>
            <a:spLocks noChangeArrowheads="1"/>
          </p:cNvSpPr>
          <p:nvPr/>
        </p:nvSpPr>
        <p:spPr bwMode="auto">
          <a:xfrm>
            <a:off x="5309234" y="5638800"/>
            <a:ext cx="3064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Brown Tip Print Pillow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262</Words>
  <Application>Microsoft Office PowerPoint</Application>
  <PresentationFormat>On-screen Show (4:3)</PresentationFormat>
  <Paragraphs>60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 Black</vt:lpstr>
      <vt:lpstr>Book Antiqua</vt:lpstr>
      <vt:lpstr>Calibri</vt:lpstr>
      <vt:lpstr>Comic Sans MS</vt:lpstr>
      <vt:lpstr>Franklin Gothic Demi</vt:lpstr>
      <vt:lpstr>Lucida Sans</vt:lpstr>
      <vt:lpstr>Mongolian Baiti</vt:lpstr>
      <vt:lpstr>Times New Roman</vt:lpstr>
      <vt:lpstr>Traditional Arabic</vt:lpstr>
      <vt:lpstr>Wingdings</vt:lpstr>
      <vt:lpstr>Wingdings 2</vt:lpstr>
      <vt:lpstr>Wingdings 3</vt:lpstr>
      <vt:lpstr>Apex</vt:lpstr>
      <vt:lpstr>PowerPoint Presentation</vt:lpstr>
      <vt:lpstr>PowerPoint Presentation</vt:lpstr>
      <vt:lpstr>PowerPoint Presentation</vt:lpstr>
      <vt:lpstr>Factory Audit Certificate</vt:lpstr>
      <vt:lpstr>SHANGHAI GREAT WIN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JOHNNY</dc:creator>
  <cp:lastModifiedBy>Yeung Manyi</cp:lastModifiedBy>
  <cp:revision>33</cp:revision>
  <dcterms:created xsi:type="dcterms:W3CDTF">2017-12-22T19:43:58Z</dcterms:created>
  <dcterms:modified xsi:type="dcterms:W3CDTF">2020-02-28T01:12:13Z</dcterms:modified>
</cp:coreProperties>
</file>